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2" r:id="rId9"/>
    <p:sldId id="263" r:id="rId10"/>
    <p:sldId id="266" r:id="rId11"/>
    <p:sldId id="268" r:id="rId12"/>
    <p:sldId id="269" r:id="rId13"/>
    <p:sldId id="290" r:id="rId14"/>
    <p:sldId id="271" r:id="rId15"/>
    <p:sldId id="272" r:id="rId16"/>
    <p:sldId id="273" r:id="rId17"/>
    <p:sldId id="274" r:id="rId18"/>
    <p:sldId id="275" r:id="rId19"/>
    <p:sldId id="280" r:id="rId20"/>
    <p:sldId id="281" r:id="rId21"/>
    <p:sldId id="282" r:id="rId22"/>
    <p:sldId id="279" r:id="rId23"/>
    <p:sldId id="292" r:id="rId24"/>
    <p:sldId id="284" r:id="rId25"/>
    <p:sldId id="285" r:id="rId26"/>
    <p:sldId id="286" r:id="rId27"/>
    <p:sldId id="287" r:id="rId28"/>
    <p:sldId id="288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29" autoAdjust="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821F027-7AE8-4029-9860-82ED23207D99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8780C2B-84F8-485B-A397-ED8B7B6B41F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F027-7AE8-4029-9860-82ED23207D99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0C2B-84F8-485B-A397-ED8B7B6B41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F027-7AE8-4029-9860-82ED23207D99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0C2B-84F8-485B-A397-ED8B7B6B41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F027-7AE8-4029-9860-82ED23207D99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0C2B-84F8-485B-A397-ED8B7B6B41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F027-7AE8-4029-9860-82ED23207D99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0C2B-84F8-485B-A397-ED8B7B6B41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F027-7AE8-4029-9860-82ED23207D99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0C2B-84F8-485B-A397-ED8B7B6B41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F027-7AE8-4029-9860-82ED23207D99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0C2B-84F8-485B-A397-ED8B7B6B41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F027-7AE8-4029-9860-82ED23207D99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0C2B-84F8-485B-A397-ED8B7B6B41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F027-7AE8-4029-9860-82ED23207D99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0C2B-84F8-485B-A397-ED8B7B6B41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F027-7AE8-4029-9860-82ED23207D99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0C2B-84F8-485B-A397-ED8B7B6B41F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F027-7AE8-4029-9860-82ED23207D99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0C2B-84F8-485B-A397-ED8B7B6B41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821F027-7AE8-4029-9860-82ED23207D99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8780C2B-84F8-485B-A397-ED8B7B6B41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mailto:semberskip@adeq.state.ar.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Method Update Rule-- 2017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this affect me?  HOW?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97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Approved ATPs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IDEXX Laboratories, Inc., Colilert 18 for Fecal Coliforms in Wastewater—addition of increased incubation temperature for fecal coliforms, which requires the use of a water bath</a:t>
            </a:r>
          </a:p>
          <a:p>
            <a:r>
              <a:rPr lang="en-US" dirty="0" smtClean="0"/>
              <a:t>HACH 10242:  “Simplified Spectrophotometric Measurement of TKN in Water and Wastewater”</a:t>
            </a:r>
          </a:p>
          <a:p>
            <a:r>
              <a:rPr lang="en-US" dirty="0" smtClean="0"/>
              <a:t>HACH 10206:  “Spectrophotometric Measurement of Nitrate in Water and Wastewater”</a:t>
            </a:r>
          </a:p>
          <a:p>
            <a:r>
              <a:rPr lang="en-US" dirty="0" smtClean="0"/>
              <a:t>Remember IDOPs!</a:t>
            </a:r>
            <a:endParaRPr lang="en-US" dirty="0"/>
          </a:p>
        </p:txBody>
      </p:sp>
      <p:pic>
        <p:nvPicPr>
          <p:cNvPr id="8194" name="Picture 2" descr="C:\Users\semberskip\AppData\Local\Microsoft\Windows\Temporary Internet Files\Content.IE5\PLGKXRD4\cartoon-man-relaxing-1545700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12954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63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Corrections made to the 40CFR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Typographical errors, technology updates, etc.</a:t>
            </a:r>
          </a:p>
          <a:p>
            <a:pPr lvl="1"/>
            <a:r>
              <a:rPr lang="en-US" dirty="0" smtClean="0"/>
              <a:t>Whole Effluent Toxicity Acute and Chronic Methods Manuals—clarifications in the definition of terms, consistency corrections among all three manuals.</a:t>
            </a:r>
          </a:p>
          <a:p>
            <a:pPr lvl="1"/>
            <a:r>
              <a:rPr lang="en-US" dirty="0" smtClean="0"/>
              <a:t>Table II, Required Containers, Preservation Techniques, and Holding Times</a:t>
            </a:r>
          </a:p>
          <a:p>
            <a:pPr lvl="2"/>
            <a:r>
              <a:rPr lang="en-US" dirty="0" smtClean="0"/>
              <a:t>Sodium thiosulfate concentrations for bacterial tests have been changed from </a:t>
            </a:r>
            <a:r>
              <a:rPr lang="en-US" b="1" dirty="0" smtClean="0"/>
              <a:t>0.0008%</a:t>
            </a:r>
            <a:r>
              <a:rPr lang="en-US" dirty="0" smtClean="0"/>
              <a:t> to </a:t>
            </a:r>
            <a:r>
              <a:rPr lang="en-US" b="1" dirty="0" smtClean="0"/>
              <a:t>0.008% </a:t>
            </a:r>
            <a:r>
              <a:rPr lang="en-US" dirty="0" smtClean="0"/>
              <a:t>sodium thiosulfate</a:t>
            </a:r>
            <a:endParaRPr lang="en-US" dirty="0"/>
          </a:p>
        </p:txBody>
      </p:sp>
      <p:pic>
        <p:nvPicPr>
          <p:cNvPr id="4098" name="Picture 2" descr="C:\Users\semberskip\AppData\Local\Microsoft\Windows\Temporary Internet Files\Content.IE5\W5PZBBR1\eraser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219200"/>
            <a:ext cx="12192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42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Corrections/Clarifications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 Test Procedures Section:  error in 2012 Method Update Rule appeared to give State permitting authorities the authority to approve ATPs for limited use.</a:t>
            </a:r>
          </a:p>
          <a:p>
            <a:pPr lvl="1"/>
            <a:r>
              <a:rPr lang="en-US" dirty="0" smtClean="0"/>
              <a:t>This was never the intent</a:t>
            </a:r>
          </a:p>
          <a:p>
            <a:pPr lvl="1"/>
            <a:r>
              <a:rPr lang="en-US" dirty="0" smtClean="0"/>
              <a:t>Only the Regional ATP Coordinator can approve the limited use of ATPs</a:t>
            </a:r>
            <a:endParaRPr lang="en-US" dirty="0"/>
          </a:p>
        </p:txBody>
      </p:sp>
      <p:pic>
        <p:nvPicPr>
          <p:cNvPr id="5125" name="Picture 5" descr="C:\Users\semberskip\AppData\Local\Microsoft\Windows\Temporary Internet Files\Content.IE5\EDHYQR3C\large-Spectacles-Eye-Glasses-Cartoon-33.3-14092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181600"/>
            <a:ext cx="2590800" cy="86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50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 New MDL Determination Procedure?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Addresses problems with the current procedure</a:t>
            </a:r>
          </a:p>
          <a:p>
            <a:pPr lvl="1"/>
            <a:r>
              <a:rPr lang="en-US" dirty="0" smtClean="0"/>
              <a:t>Blank contamination</a:t>
            </a:r>
          </a:p>
          <a:p>
            <a:pPr lvl="1"/>
            <a:r>
              <a:rPr lang="en-US" dirty="0" smtClean="0"/>
              <a:t>Long-term variance</a:t>
            </a:r>
          </a:p>
          <a:p>
            <a:pPr lvl="1"/>
            <a:r>
              <a:rPr lang="en-US" dirty="0" smtClean="0"/>
              <a:t>Actual detectability</a:t>
            </a:r>
          </a:p>
          <a:p>
            <a:r>
              <a:rPr lang="en-US" dirty="0" smtClean="0"/>
              <a:t>Reduces false positives due to background contamination</a:t>
            </a:r>
          </a:p>
          <a:p>
            <a:r>
              <a:rPr lang="en-US" dirty="0" smtClean="0"/>
              <a:t>An option to have MDLs that represent multiple instruments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021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MDL Determination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Basics remain the same:</a:t>
            </a:r>
          </a:p>
          <a:p>
            <a:r>
              <a:rPr lang="en-US" dirty="0" smtClean="0"/>
              <a:t>MDL – the lowest result that reliably indicates the </a:t>
            </a:r>
            <a:r>
              <a:rPr lang="en-US" dirty="0" err="1" smtClean="0"/>
              <a:t>analyte</a:t>
            </a:r>
            <a:r>
              <a:rPr lang="en-US" dirty="0" smtClean="0"/>
              <a:t> is in the sample</a:t>
            </a:r>
          </a:p>
          <a:p>
            <a:r>
              <a:rPr lang="en-US" dirty="0" smtClean="0"/>
              <a:t>Calculation is unchanged</a:t>
            </a:r>
          </a:p>
          <a:p>
            <a:r>
              <a:rPr lang="en-US" dirty="0" smtClean="0"/>
              <a:t>The entire analytical process is incorporated—extraction, digestion</a:t>
            </a:r>
          </a:p>
          <a:p>
            <a:pPr marL="68580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57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is it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dirty="0"/>
          </a:p>
          <a:p>
            <a:pPr lvl="1"/>
            <a:r>
              <a:rPr lang="en-US" dirty="0"/>
              <a:t>Definition has changed slightly...</a:t>
            </a:r>
          </a:p>
          <a:p>
            <a:pPr lvl="2"/>
            <a:r>
              <a:rPr lang="en-US" dirty="0"/>
              <a:t>OLD--“99% confidence that the </a:t>
            </a:r>
            <a:r>
              <a:rPr lang="en-US" dirty="0" err="1"/>
              <a:t>analyte</a:t>
            </a:r>
            <a:r>
              <a:rPr lang="en-US" dirty="0"/>
              <a:t> concentration is </a:t>
            </a:r>
            <a:r>
              <a:rPr lang="en-US" b="1" dirty="0"/>
              <a:t>greater than zero</a:t>
            </a:r>
            <a:r>
              <a:rPr lang="en-US" dirty="0"/>
              <a:t>...”</a:t>
            </a:r>
          </a:p>
          <a:p>
            <a:pPr lvl="2"/>
            <a:r>
              <a:rPr lang="en-US" dirty="0"/>
              <a:t>NEW—”99% confidence that the measured concentration is </a:t>
            </a:r>
            <a:r>
              <a:rPr lang="en-US" b="1" dirty="0"/>
              <a:t>distinguishable from method blank</a:t>
            </a:r>
            <a:r>
              <a:rPr lang="en-US" dirty="0"/>
              <a:t> results...”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25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Inclusion of Method Blanks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Low Level Spikes AND method blanks are analyzed over multiple days (at least 3) and multiple instruments</a:t>
            </a:r>
          </a:p>
          <a:p>
            <a:r>
              <a:rPr lang="en-US" dirty="0" smtClean="0"/>
              <a:t>An MDL calculated using the mean and standard deviation of MB results is compared with the MDL calculated from spiked samples</a:t>
            </a:r>
          </a:p>
          <a:p>
            <a:r>
              <a:rPr lang="en-US" dirty="0" smtClean="0"/>
              <a:t>The greater MDL is used as the “Reported MDL”</a:t>
            </a:r>
          </a:p>
        </p:txBody>
      </p:sp>
    </p:spTree>
    <p:extLst>
      <p:ext uri="{BB962C8B-B14F-4D97-AF65-F5344CB8AC3E}">
        <p14:creationId xmlns:p14="http://schemas.microsoft.com/office/powerpoint/2010/main" val="34625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Determination of MDL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/>
              <a:t>Blanks:  </a:t>
            </a:r>
            <a:r>
              <a:rPr lang="en-US" dirty="0" smtClean="0"/>
              <a:t>Analyze at least 7 method blanks over a minimum of 3 days.  Existing data is preferred;</a:t>
            </a:r>
          </a:p>
          <a:p>
            <a:r>
              <a:rPr lang="en-US" dirty="0" smtClean="0"/>
              <a:t>Calculate the MDL</a:t>
            </a:r>
            <a:r>
              <a:rPr lang="en-US" baseline="-25000" dirty="0" smtClean="0"/>
              <a:t>B </a:t>
            </a:r>
            <a:r>
              <a:rPr lang="en-US" dirty="0" smtClean="0"/>
              <a:t>using the formula:</a:t>
            </a:r>
          </a:p>
          <a:p>
            <a:pPr marL="68580" indent="0">
              <a:buNone/>
            </a:pPr>
            <a:r>
              <a:rPr lang="en-US" dirty="0" smtClean="0"/>
              <a:t>	MDL</a:t>
            </a:r>
            <a:r>
              <a:rPr lang="en-US" baseline="-25000" dirty="0" smtClean="0"/>
              <a:t>B </a:t>
            </a:r>
            <a:r>
              <a:rPr lang="en-US" dirty="0" smtClean="0"/>
              <a:t>= mean +(SD)(Student’s t value)</a:t>
            </a:r>
          </a:p>
          <a:p>
            <a:r>
              <a:rPr lang="en-US" dirty="0" smtClean="0"/>
              <a:t>MB results must be numerical; may be POSITIVE or NEGATIVE</a:t>
            </a:r>
          </a:p>
          <a:p>
            <a:r>
              <a:rPr lang="en-US" dirty="0"/>
              <a:t>Use “Zero” for the mean if it is </a:t>
            </a:r>
            <a:r>
              <a:rPr lang="en-US" dirty="0" smtClean="0"/>
              <a:t>negative</a:t>
            </a:r>
          </a:p>
          <a:p>
            <a:r>
              <a:rPr lang="en-US" dirty="0" smtClean="0"/>
              <a:t>If all MB results are Non-detect (no peak on a chromatogram) the MDL</a:t>
            </a:r>
            <a:r>
              <a:rPr lang="en-US" baseline="-25000" dirty="0" smtClean="0"/>
              <a:t>B</a:t>
            </a:r>
            <a:r>
              <a:rPr lang="en-US" dirty="0" smtClean="0"/>
              <a:t> does not apply </a:t>
            </a:r>
          </a:p>
        </p:txBody>
      </p:sp>
    </p:spTree>
    <p:extLst>
      <p:ext uri="{BB962C8B-B14F-4D97-AF65-F5344CB8AC3E}">
        <p14:creationId xmlns:p14="http://schemas.microsoft.com/office/powerpoint/2010/main" val="3366420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Spiked Samples...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Prepared and analyzed over at least 3 calendar days </a:t>
            </a:r>
          </a:p>
          <a:p>
            <a:r>
              <a:rPr lang="en-US" dirty="0" smtClean="0"/>
              <a:t>Calculate the</a:t>
            </a:r>
            <a:r>
              <a:rPr lang="en-US" dirty="0"/>
              <a:t> </a:t>
            </a:r>
            <a:r>
              <a:rPr lang="en-US" dirty="0" smtClean="0"/>
              <a:t>MDL</a:t>
            </a:r>
            <a:r>
              <a:rPr lang="en-US" baseline="-25000" dirty="0" smtClean="0"/>
              <a:t>S</a:t>
            </a:r>
            <a:r>
              <a:rPr lang="en-US" dirty="0" smtClean="0"/>
              <a:t> as per usual:</a:t>
            </a:r>
          </a:p>
          <a:p>
            <a:pPr marL="6858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	MDL</a:t>
            </a:r>
            <a:r>
              <a:rPr lang="en-US" baseline="-25000" dirty="0" smtClean="0"/>
              <a:t>S </a:t>
            </a:r>
            <a:r>
              <a:rPr lang="en-US" dirty="0" smtClean="0"/>
              <a:t>= SD(Student’s </a:t>
            </a:r>
            <a:r>
              <a:rPr lang="en-US" dirty="0" smtClean="0">
                <a:latin typeface="Albertus Medium" panose="020E0602030304020304" pitchFamily="34" charset="0"/>
              </a:rPr>
              <a:t>t</a:t>
            </a:r>
            <a:r>
              <a:rPr lang="en-US" dirty="0" smtClean="0"/>
              <a:t> value)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306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reported MDL will be the greater value– MDL</a:t>
            </a:r>
            <a:r>
              <a:rPr lang="en-US" baseline="-25000" dirty="0" smtClean="0"/>
              <a:t>B</a:t>
            </a:r>
            <a:r>
              <a:rPr lang="en-US" dirty="0" smtClean="0"/>
              <a:t> or MDL</a:t>
            </a:r>
            <a:r>
              <a:rPr lang="en-US" baseline="-25000" dirty="0" smtClean="0"/>
              <a:t>S</a:t>
            </a:r>
            <a:endParaRPr lang="en-US" dirty="0">
              <a:latin typeface="+mj-lt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44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Methods updated to reflect those published in the 22</a:t>
            </a:r>
            <a:r>
              <a:rPr lang="en-US" baseline="30000" dirty="0" smtClean="0"/>
              <a:t>nd</a:t>
            </a:r>
            <a:r>
              <a:rPr lang="en-US" dirty="0" smtClean="0"/>
              <a:t> Edition</a:t>
            </a:r>
          </a:p>
          <a:p>
            <a:pPr lvl="1"/>
            <a:r>
              <a:rPr lang="en-US" dirty="0" smtClean="0"/>
              <a:t>Method number with the year of publication</a:t>
            </a:r>
          </a:p>
          <a:p>
            <a:pPr lvl="3"/>
            <a:r>
              <a:rPr lang="en-US" dirty="0" smtClean="0"/>
              <a:t>The method for BOD/CBOD is SM 5210 B-2011</a:t>
            </a:r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4" name="AutoShape 2" descr="Standard Methods for the Examination of Water and Wastewa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986" y="4419600"/>
            <a:ext cx="17240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40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dirty="0" smtClean="0"/>
              <a:t>Only use data associated with valid calibrations and batch QC</a:t>
            </a:r>
          </a:p>
          <a:p>
            <a:r>
              <a:rPr lang="en-US" dirty="0" smtClean="0"/>
              <a:t>Analyze at least two spikes (in separate batches) on each instrument per quarter for a total of at least 7 per year.  Spike at the same concentration as the initial MDL spikes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&gt;</a:t>
            </a:r>
            <a:r>
              <a:rPr lang="en-US" dirty="0" smtClean="0"/>
              <a:t> 5% of the spikes are not positive numerical results that meet method identification criteria, increase spiking level and re-determine initial MDL</a:t>
            </a:r>
          </a:p>
        </p:txBody>
      </p:sp>
    </p:spTree>
    <p:extLst>
      <p:ext uri="{BB962C8B-B14F-4D97-AF65-F5344CB8AC3E}">
        <p14:creationId xmlns:p14="http://schemas.microsoft.com/office/powerpoint/2010/main" val="208078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Collection of MB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at least 7 blanks per year</a:t>
            </a:r>
          </a:p>
          <a:p>
            <a:pPr lvl="1"/>
            <a:r>
              <a:rPr lang="en-US" dirty="0" smtClean="0"/>
              <a:t>Use routine MB that are part of batch QC from </a:t>
            </a:r>
            <a:r>
              <a:rPr lang="en-US" dirty="0"/>
              <a:t>the last </a:t>
            </a:r>
            <a:r>
              <a:rPr lang="en-US" dirty="0" smtClean="0"/>
              <a:t>24 </a:t>
            </a:r>
            <a:r>
              <a:rPr lang="en-US" dirty="0"/>
              <a:t>months</a:t>
            </a:r>
          </a:p>
          <a:p>
            <a:pPr lvl="1"/>
            <a:r>
              <a:rPr lang="en-US" dirty="0"/>
              <a:t>If the number of MB&gt;100, may use the 50 most recent </a:t>
            </a:r>
            <a:r>
              <a:rPr lang="en-US" dirty="0" smtClean="0"/>
              <a:t>results or those generated within the most recent 6 months—whichever is greater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740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Annual Verification of MDL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 13 months using the collected data from the past 24 months</a:t>
            </a:r>
          </a:p>
          <a:p>
            <a:pPr lvl="1"/>
            <a:r>
              <a:rPr lang="en-US" dirty="0" smtClean="0"/>
              <a:t>MB from the past 24 months</a:t>
            </a:r>
          </a:p>
          <a:p>
            <a:pPr lvl="1"/>
            <a:r>
              <a:rPr lang="en-US" dirty="0" smtClean="0"/>
              <a:t>Spiked samples at the same concentration as initial MDL spikes</a:t>
            </a:r>
          </a:p>
          <a:p>
            <a:pPr lvl="1"/>
            <a:r>
              <a:rPr lang="en-US" dirty="0" smtClean="0"/>
              <a:t>Include the initial MDL spikes if generated during the 24 month time frame</a:t>
            </a:r>
          </a:p>
        </p:txBody>
      </p:sp>
    </p:spTree>
    <p:extLst>
      <p:ext uri="{BB962C8B-B14F-4D97-AF65-F5344CB8AC3E}">
        <p14:creationId xmlns:p14="http://schemas.microsoft.com/office/powerpoint/2010/main" val="30283535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Re-calculate the MDL</a:t>
            </a:r>
            <a:r>
              <a:rPr lang="en-US" baseline="-25000" dirty="0"/>
              <a:t>B</a:t>
            </a:r>
            <a:r>
              <a:rPr lang="en-US" dirty="0"/>
              <a:t> &amp; MDL</a:t>
            </a:r>
            <a:r>
              <a:rPr lang="en-US" baseline="-25000" dirty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verified MDL is the greater of the two values</a:t>
            </a:r>
          </a:p>
          <a:p>
            <a:r>
              <a:rPr lang="en-US" dirty="0"/>
              <a:t>If the verified MDL is within 0.5 to 2.0 times the existing MDL, and fewer than 3% of the MB results have numerical results above the existing MDL, then the existing MDL may optionally be left unchanged.</a:t>
            </a:r>
          </a:p>
          <a:p>
            <a:r>
              <a:rPr lang="en-US" dirty="0"/>
              <a:t>Otherwise, adjust the MDL to the new, verification MDL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00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MDL Procedure</a:t>
            </a:r>
            <a:br>
              <a:rPr lang="en-US" dirty="0" smtClean="0"/>
            </a:br>
            <a:r>
              <a:rPr lang="en-US" dirty="0" smtClean="0"/>
              <a:t>Implementation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 process, new mind-set!</a:t>
            </a:r>
          </a:p>
          <a:p>
            <a:r>
              <a:rPr lang="en-US" dirty="0" smtClean="0"/>
              <a:t>Remembering to analyze  quarterly spikes</a:t>
            </a:r>
          </a:p>
          <a:p>
            <a:r>
              <a:rPr lang="en-US" dirty="0" smtClean="0"/>
              <a:t>Keeping up with the data</a:t>
            </a:r>
          </a:p>
          <a:p>
            <a:r>
              <a:rPr lang="en-US" dirty="0" smtClean="0"/>
              <a:t>Possibly hundreds of method blank results to consider</a:t>
            </a:r>
          </a:p>
          <a:p>
            <a:r>
              <a:rPr lang="en-US" dirty="0"/>
              <a:t>M</a:t>
            </a:r>
            <a:r>
              <a:rPr lang="en-US" dirty="0" smtClean="0"/>
              <a:t>ulti-</a:t>
            </a:r>
            <a:r>
              <a:rPr lang="en-US" dirty="0" err="1" smtClean="0"/>
              <a:t>analyte</a:t>
            </a:r>
            <a:r>
              <a:rPr lang="en-US" dirty="0" smtClean="0"/>
              <a:t> tests such as volatiles, </a:t>
            </a:r>
            <a:r>
              <a:rPr lang="en-US" dirty="0" err="1" smtClean="0"/>
              <a:t>semivolatiles</a:t>
            </a:r>
            <a:r>
              <a:rPr lang="en-US" dirty="0" smtClean="0"/>
              <a:t> a bit cumbersome</a:t>
            </a:r>
            <a:endParaRPr lang="en-US" dirty="0"/>
          </a:p>
          <a:p>
            <a:r>
              <a:rPr lang="en-US" dirty="0" smtClean="0"/>
              <a:t>Learn the calculation rules</a:t>
            </a:r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3143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will the MUR be approved?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MUR goes into effect 30 days after publishing date in Federal Register</a:t>
            </a:r>
          </a:p>
          <a:p>
            <a:r>
              <a:rPr lang="en-US" dirty="0" smtClean="0"/>
              <a:t>No estimated publication date!</a:t>
            </a:r>
            <a:endParaRPr lang="en-US" dirty="0"/>
          </a:p>
        </p:txBody>
      </p:sp>
      <p:pic>
        <p:nvPicPr>
          <p:cNvPr id="6146" name="Picture 2" descr="C:\Users\semberskip\AppData\Local\Microsoft\Windows\Temporary Internet Files\Content.IE5\TJXQ5JBZ\blockpage[2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3424237"/>
            <a:ext cx="190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semberskip\AppData\Local\Microsoft\Windows\Temporary Internet Files\Content.IE5\OOPGIHC3\questions-leaders-ask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886200"/>
            <a:ext cx="28956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8219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long will I have to implement the changes?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 addressing the changes immediately</a:t>
            </a:r>
          </a:p>
          <a:p>
            <a:r>
              <a:rPr lang="en-US" dirty="0" smtClean="0"/>
              <a:t>New methods such as 624.1, 625.1, </a:t>
            </a:r>
            <a:r>
              <a:rPr lang="en-US" smtClean="0"/>
              <a:t>and 608.3 </a:t>
            </a:r>
            <a:r>
              <a:rPr lang="en-US" dirty="0" smtClean="0"/>
              <a:t>take time to learn and implement</a:t>
            </a:r>
          </a:p>
          <a:p>
            <a:r>
              <a:rPr lang="en-US" dirty="0" smtClean="0"/>
              <a:t>To implement MDL guidelines will not be instantaneous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0709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MUR of 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Approval of updated methods</a:t>
            </a:r>
          </a:p>
          <a:p>
            <a:r>
              <a:rPr lang="en-US" dirty="0" smtClean="0"/>
              <a:t>Some “old” methods are going away—608, 624, 625→608.1, 624.1, 625.1</a:t>
            </a:r>
          </a:p>
          <a:p>
            <a:r>
              <a:rPr lang="en-US" dirty="0" smtClean="0"/>
              <a:t>Approval of ATP methods:  IDEXX for fecal; HACH 10242 for TKN; HACH 10206 for Nitrate</a:t>
            </a:r>
          </a:p>
          <a:p>
            <a:r>
              <a:rPr lang="en-US" dirty="0" smtClean="0"/>
              <a:t>Need to perform an IDOC for any new methods </a:t>
            </a:r>
          </a:p>
          <a:p>
            <a:r>
              <a:rPr lang="en-US" dirty="0" smtClean="0"/>
              <a:t>The new procedure for MDL determination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0452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semberskip@adeq.state.ar.us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				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									</a:t>
            </a:r>
            <a:r>
              <a:rPr lang="en-US" sz="3200" b="1" dirty="0" smtClean="0"/>
              <a:t>For your attention!</a:t>
            </a:r>
          </a:p>
          <a:p>
            <a:pPr marL="68580" indent="0">
              <a:buNone/>
            </a:pPr>
            <a:endParaRPr lang="en-US" dirty="0" smtClean="0"/>
          </a:p>
        </p:txBody>
      </p:sp>
      <p:pic>
        <p:nvPicPr>
          <p:cNvPr id="18" name="Picture 14" descr="C:\Users\semberskip\AppData\Local\Microsoft\Windows\Temporary Internet Files\Content.IE5\0KQKCDFV\14880270450_7bdc4f4a71_o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124200"/>
            <a:ext cx="25336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669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Standard Methods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66800" y="2313431"/>
            <a:ext cx="6998208" cy="3493008"/>
          </a:xfrm>
        </p:spPr>
        <p:txBody>
          <a:bodyPr>
            <a:normAutofit/>
          </a:bodyPr>
          <a:lstStyle/>
          <a:p>
            <a:r>
              <a:rPr lang="en-US" dirty="0" smtClean="0"/>
              <a:t>Updated methods refer to quality control sections</a:t>
            </a:r>
          </a:p>
          <a:p>
            <a:pPr lvl="1"/>
            <a:r>
              <a:rPr lang="en-US" dirty="0" smtClean="0"/>
              <a:t>1020—Chemical and Radiochemical analyses</a:t>
            </a:r>
          </a:p>
          <a:p>
            <a:pPr lvl="1"/>
            <a:r>
              <a:rPr lang="en-US" dirty="0" smtClean="0"/>
              <a:t>2020</a:t>
            </a:r>
            <a:r>
              <a:rPr lang="en-US" dirty="0"/>
              <a:t>—</a:t>
            </a:r>
            <a:r>
              <a:rPr lang="en-US" dirty="0" smtClean="0"/>
              <a:t>2000 Methods (Turbidity, Acidity, Hardness, Solids, etc.)</a:t>
            </a:r>
          </a:p>
          <a:p>
            <a:pPr lvl="1"/>
            <a:r>
              <a:rPr lang="en-US" dirty="0" smtClean="0"/>
              <a:t>3020— 3000 (Metals) and 4000 (Inorganic Nonmetallic Methods</a:t>
            </a:r>
          </a:p>
          <a:p>
            <a:pPr lvl="1"/>
            <a:r>
              <a:rPr lang="en-US" dirty="0" smtClean="0"/>
              <a:t>9020—Microbiology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39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7848599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359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changes to SM 9222B (Standard Total Coliforms)</a:t>
            </a:r>
          </a:p>
          <a:p>
            <a:pPr lvl="1"/>
            <a:r>
              <a:rPr lang="en-US" dirty="0" smtClean="0"/>
              <a:t>Allows use of humidified incubator</a:t>
            </a:r>
          </a:p>
          <a:p>
            <a:pPr lvl="1"/>
            <a:r>
              <a:rPr lang="en-US" dirty="0" smtClean="0"/>
              <a:t>Added a note in Procedure section 4.5f that at least 5 typical and atypical colonies must be verified per membrane</a:t>
            </a:r>
          </a:p>
          <a:p>
            <a:pPr lvl="1"/>
            <a:r>
              <a:rPr lang="en-US" dirty="0" smtClean="0"/>
              <a:t>The calculation of coliform density (Section 5b </a:t>
            </a:r>
            <a:r>
              <a:rPr lang="en-US" i="1" dirty="0" smtClean="0"/>
              <a:t>“Water of other than drinking water quality”) </a:t>
            </a:r>
            <a:r>
              <a:rPr lang="en-US" dirty="0" smtClean="0"/>
              <a:t>has been modified to be more like the EPA Microbiological counting rules</a:t>
            </a:r>
            <a:endParaRPr lang="en-US" i="1" dirty="0"/>
          </a:p>
        </p:txBody>
      </p:sp>
      <p:pic>
        <p:nvPicPr>
          <p:cNvPr id="2050" name="Picture 2" descr="C:\Users\semberskip\AppData\Local\Microsoft\Windows\Temporary Internet Files\Content.IE5\MMTZK7ET\microscope5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0"/>
            <a:ext cx="120015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00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 Methods...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 9222D-2006 “</a:t>
            </a:r>
            <a:r>
              <a:rPr lang="en-US" dirty="0" err="1" smtClean="0"/>
              <a:t>Thermotolerant</a:t>
            </a:r>
            <a:r>
              <a:rPr lang="en-US" dirty="0" smtClean="0"/>
              <a:t> (Fecal) coliform Membrane Filter Procedure”</a:t>
            </a:r>
          </a:p>
          <a:p>
            <a:pPr lvl="1"/>
            <a:r>
              <a:rPr lang="en-US" dirty="0" smtClean="0"/>
              <a:t>Footnote 30 was added to Table IA, requiring on a monthly basis, at least ten blue colonies from the medium must be verified using Lauryl </a:t>
            </a:r>
            <a:r>
              <a:rPr lang="en-US" dirty="0" err="1" smtClean="0"/>
              <a:t>Tryptose</a:t>
            </a:r>
            <a:r>
              <a:rPr lang="en-US" dirty="0" smtClean="0"/>
              <a:t> Broth and EC both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EPA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Pesticides and PCBs:  608 is now 608.3</a:t>
            </a:r>
          </a:p>
          <a:p>
            <a:pPr lvl="1"/>
            <a:r>
              <a:rPr lang="en-US" dirty="0" smtClean="0"/>
              <a:t>Includes additional </a:t>
            </a:r>
            <a:r>
              <a:rPr lang="en-US" dirty="0" err="1" smtClean="0"/>
              <a:t>analytes</a:t>
            </a:r>
            <a:endParaRPr lang="en-US" dirty="0" smtClean="0"/>
          </a:p>
          <a:p>
            <a:pPr lvl="1"/>
            <a:r>
              <a:rPr lang="en-US" dirty="0" smtClean="0"/>
              <a:t>Allows for alternate detector;</a:t>
            </a:r>
          </a:p>
          <a:p>
            <a:pPr lvl="1"/>
            <a:r>
              <a:rPr lang="en-US" dirty="0" smtClean="0"/>
              <a:t>Requires confirmation of identification</a:t>
            </a:r>
          </a:p>
          <a:p>
            <a:pPr lvl="1"/>
            <a:r>
              <a:rPr lang="en-US" dirty="0" smtClean="0"/>
              <a:t>Added reporting limits</a:t>
            </a:r>
          </a:p>
          <a:p>
            <a:pPr lvl="1"/>
            <a:r>
              <a:rPr lang="en-US" dirty="0" smtClean="0"/>
              <a:t>Allows for SPE</a:t>
            </a:r>
          </a:p>
          <a:p>
            <a:pPr lvl="1"/>
            <a:r>
              <a:rPr lang="en-US" dirty="0" smtClean="0"/>
              <a:t>Allows for method modifications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93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VOA and SVOA Organics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Volatiles--624 is now 624.1</a:t>
            </a:r>
          </a:p>
          <a:p>
            <a:pPr lvl="1"/>
            <a:r>
              <a:rPr lang="en-US" dirty="0" smtClean="0"/>
              <a:t>Expanded scope to include additional </a:t>
            </a:r>
            <a:r>
              <a:rPr lang="en-US" dirty="0" err="1" smtClean="0"/>
              <a:t>analytes</a:t>
            </a:r>
            <a:endParaRPr lang="en-US" dirty="0" smtClean="0"/>
          </a:p>
          <a:p>
            <a:pPr lvl="1"/>
            <a:r>
              <a:rPr lang="en-US" dirty="0" smtClean="0"/>
              <a:t>Allows for method modifications</a:t>
            </a:r>
          </a:p>
          <a:p>
            <a:pPr lvl="1"/>
            <a:r>
              <a:rPr lang="en-US" dirty="0" smtClean="0"/>
              <a:t>Allows for flexibility</a:t>
            </a:r>
          </a:p>
          <a:p>
            <a:r>
              <a:rPr lang="en-US" dirty="0" err="1" smtClean="0"/>
              <a:t>Semivolatiles</a:t>
            </a:r>
            <a:r>
              <a:rPr lang="en-US" dirty="0" smtClean="0"/>
              <a:t>—625 is now 625.1</a:t>
            </a:r>
          </a:p>
          <a:p>
            <a:pPr lvl="1"/>
            <a:r>
              <a:rPr lang="en-US" dirty="0" smtClean="0"/>
              <a:t>Changes are very similar to those in 624.1</a:t>
            </a:r>
          </a:p>
          <a:p>
            <a:pPr marL="365760" lvl="1" indent="0">
              <a:buNone/>
            </a:pPr>
            <a:endParaRPr lang="en-US" dirty="0"/>
          </a:p>
        </p:txBody>
      </p:sp>
      <p:pic>
        <p:nvPicPr>
          <p:cNvPr id="3077" name="Picture 5" descr="C:\Users\semberskip\AppData\Local\Microsoft\Windows\Temporary Internet Files\Content.IE5\LLE436SL\F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334000"/>
            <a:ext cx="3596343" cy="88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37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ASTM and USGS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Approval of new versions of currently approved ASTM Methods</a:t>
            </a:r>
          </a:p>
          <a:p>
            <a:r>
              <a:rPr lang="en-US" dirty="0" smtClean="0"/>
              <a:t>New USGS Methods for the “Colorimetric Determination of Nitrate Plus Nitrite in Water by Enzymatic Reduction, Automated Discrete Analyzer Method”</a:t>
            </a:r>
          </a:p>
        </p:txBody>
      </p:sp>
    </p:spTree>
    <p:extLst>
      <p:ext uri="{BB962C8B-B14F-4D97-AF65-F5344CB8AC3E}">
        <p14:creationId xmlns:p14="http://schemas.microsoft.com/office/powerpoint/2010/main" val="243168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674</TotalTime>
  <Words>1090</Words>
  <Application>Microsoft Office PowerPoint</Application>
  <PresentationFormat>On-screen Show (4:3)</PresentationFormat>
  <Paragraphs>134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Austin</vt:lpstr>
      <vt:lpstr>The Method Update Rule-- 2017</vt:lpstr>
      <vt:lpstr>Method Updates</vt:lpstr>
      <vt:lpstr> Standard Methods</vt:lpstr>
      <vt:lpstr>PowerPoint Presentation</vt:lpstr>
      <vt:lpstr>Micro Methods</vt:lpstr>
      <vt:lpstr>Micro Methods...</vt:lpstr>
      <vt:lpstr>Updated EPA Methods</vt:lpstr>
      <vt:lpstr>VOA and SVOA Organics</vt:lpstr>
      <vt:lpstr>ASTM and USGS Methods</vt:lpstr>
      <vt:lpstr>Approved ATPs  </vt:lpstr>
      <vt:lpstr>Corrections made to the 40CFR</vt:lpstr>
      <vt:lpstr>Corrections/Clarifications</vt:lpstr>
      <vt:lpstr>Why a New MDL Determination Procedure?</vt:lpstr>
      <vt:lpstr>MDL Determination</vt:lpstr>
      <vt:lpstr>How is it different?</vt:lpstr>
      <vt:lpstr>Inclusion of Method Blanks</vt:lpstr>
      <vt:lpstr>Initial Determination of MDL</vt:lpstr>
      <vt:lpstr>Spiked Samples...</vt:lpstr>
      <vt:lpstr>Compare results</vt:lpstr>
      <vt:lpstr>Ongoing Data Collection</vt:lpstr>
      <vt:lpstr>Collection of MB Data</vt:lpstr>
      <vt:lpstr>Annual Verification of MDL </vt:lpstr>
      <vt:lpstr>Re-calculate the MDLB &amp; MDLS</vt:lpstr>
      <vt:lpstr>MDL Procedure Implementation Issues</vt:lpstr>
      <vt:lpstr>When will the MUR be approved?</vt:lpstr>
      <vt:lpstr>How long will I have to implement the changes?</vt:lpstr>
      <vt:lpstr>The MUR of ????</vt:lpstr>
      <vt:lpstr>Questions?</vt:lpstr>
    </vt:vector>
  </TitlesOfParts>
  <Company>Arkansas Department of Environmental Quality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Method Update Rule-- 2017</dc:title>
  <dc:creator>Semberski, Penny</dc:creator>
  <cp:lastModifiedBy>Vivian Koettel</cp:lastModifiedBy>
  <cp:revision>47</cp:revision>
  <cp:lastPrinted>2017-04-28T12:54:46Z</cp:lastPrinted>
  <dcterms:created xsi:type="dcterms:W3CDTF">2017-04-05T15:34:01Z</dcterms:created>
  <dcterms:modified xsi:type="dcterms:W3CDTF">2017-05-15T14:25:12Z</dcterms:modified>
</cp:coreProperties>
</file>